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ustom.xml" ContentType="application/vnd.openxmlformats-officedocument.custom-propertie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18.xml" ContentType="application/vnd.openxmlformats-officedocument.presentationml.tags+xml"/>
  <Override PartName="/ppt/tags/tag5.xml" ContentType="application/vnd.openxmlformats-officedocument.presentationml.tags+xml"/>
  <Override PartName="/ppt/tags/tag15.xml" ContentType="application/vnd.openxmlformats-officedocument.presentationml.tags+xml"/>
  <Override PartName="/ppt/tags/tag20.xml" ContentType="application/vnd.openxmlformats-officedocument.presentationml.tags+xml"/>
  <Override PartName="/ppt/tags/tag17.xml" ContentType="application/vnd.openxmlformats-officedocument.presentationml.tags+xml"/>
  <Override PartName="/ppt/tags/tag19.xml" ContentType="application/vnd.openxmlformats-officedocument.presentationml.tags+xml"/>
  <Override PartName="/ppt/tags/tag16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1" r:id="rId1"/>
  </p:sldMasterIdLst>
  <p:notesMasterIdLst>
    <p:notesMasterId r:id="rId18"/>
  </p:notesMasterIdLst>
  <p:handoutMasterIdLst>
    <p:handoutMasterId r:id="rId19"/>
  </p:handoutMasterIdLst>
  <p:sldIdLst>
    <p:sldId id="587" r:id="rId2"/>
    <p:sldId id="538" r:id="rId3"/>
    <p:sldId id="565" r:id="rId4"/>
    <p:sldId id="578" r:id="rId5"/>
    <p:sldId id="577" r:id="rId6"/>
    <p:sldId id="576" r:id="rId7"/>
    <p:sldId id="575" r:id="rId8"/>
    <p:sldId id="581" r:id="rId9"/>
    <p:sldId id="586" r:id="rId10"/>
    <p:sldId id="580" r:id="rId11"/>
    <p:sldId id="573" r:id="rId12"/>
    <p:sldId id="582" r:id="rId13"/>
    <p:sldId id="584" r:id="rId14"/>
    <p:sldId id="563" r:id="rId15"/>
    <p:sldId id="564" r:id="rId16"/>
    <p:sldId id="549" r:id="rId17"/>
  </p:sldIdLst>
  <p:sldSz cx="9144000" cy="6858000" type="screen4x3"/>
  <p:notesSz cx="7315200" cy="96012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5694" autoAdjust="0"/>
  </p:normalViewPr>
  <p:slideViewPr>
    <p:cSldViewPr snapToGrid="0">
      <p:cViewPr varScale="1">
        <p:scale>
          <a:sx n="78" d="100"/>
          <a:sy n="78" d="100"/>
        </p:scale>
        <p:origin x="1526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1B07E02-6DB1-4337-8992-8A03D197C6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4096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Written Examination and Program Conclusion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21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09408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39713"/>
            <a:ext cx="3400425" cy="2549525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145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3200"/>
            <a:ext cx="3400425" cy="2551113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xfrm>
            <a:off x="451262" y="3116454"/>
            <a:ext cx="64245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9525" indent="-17952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10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15900"/>
            <a:ext cx="3400425" cy="2549525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11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15900"/>
            <a:ext cx="3400425" cy="2549525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22463" y="192088"/>
            <a:ext cx="3400425" cy="2549525"/>
          </a:xfrm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xfrm>
            <a:off x="463139" y="3116454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13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14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15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15900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4"/>
            <a:ext cx="637705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16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27013"/>
            <a:ext cx="3400425" cy="2549525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15900"/>
            <a:ext cx="3400425" cy="2549525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6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3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39713"/>
            <a:ext cx="3400425" cy="2549525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xfrm>
            <a:off x="510639" y="3116454"/>
            <a:ext cx="638892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4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61938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4"/>
            <a:ext cx="6400800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5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61938"/>
            <a:ext cx="3398838" cy="2549525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6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4688" y="203200"/>
            <a:ext cx="3402012" cy="2551113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7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04788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ln/>
        </p:spPr>
        <p:txBody>
          <a:bodyPr/>
          <a:lstStyle/>
          <a:p>
            <a:pPr marL="0" indent="0" defTabSz="95746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US" b="1" i="1" dirty="0">
              <a:latin typeface="+mn-lt"/>
            </a:endParaRPr>
          </a:p>
          <a:p>
            <a:pPr defTabSz="957468"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8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50825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4830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9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457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15-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96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572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890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15 – Written Examination and Program Conclusion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15-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423250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794000" y="1693256"/>
            <a:ext cx="3556000" cy="854075"/>
          </a:xfrm>
        </p:spPr>
        <p:txBody>
          <a:bodyPr/>
          <a:lstStyle/>
          <a:p>
            <a:r>
              <a:rPr lang="en-US" altLang="en-US" dirty="0"/>
              <a:t>Session 15 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1316038" y="2800350"/>
            <a:ext cx="65119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Written Examination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and Program Conclusion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0357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sz="quarter" idx="1"/>
          </p:nvPr>
        </p:nvSpPr>
        <p:spPr>
          <a:xfrm>
            <a:off x="485774" y="1871662"/>
            <a:ext cx="8215314" cy="4224337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In the WAT test, a subject who steps off the line during the first 9 steps and once again during the second 9 steps and who uses arm(s) to balance twice during the second 9 steps has produced ____ distinct clue(s).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How reliable is each test using the San Diego study? 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4339" name="Title 2"/>
          <p:cNvSpPr>
            <a:spLocks noGrp="1"/>
          </p:cNvSpPr>
          <p:nvPr>
            <p:ph type="title"/>
          </p:nvPr>
        </p:nvSpPr>
        <p:spPr>
          <a:xfrm>
            <a:off x="304800" y="414338"/>
            <a:ext cx="8534400" cy="762000"/>
          </a:xfrm>
        </p:spPr>
        <p:txBody>
          <a:bodyPr/>
          <a:lstStyle/>
          <a:p>
            <a:br>
              <a:rPr lang="en-US" altLang="en-US"/>
            </a:br>
            <a:r>
              <a:rPr lang="en-US" altLang="en-US"/>
              <a:t>Field Sobriety Testing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799"/>
            <a:ext cx="8243888" cy="331624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“Closed book”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Passing score is 80%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Approximately 15-20 minutes to complete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536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Test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Course Critique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Review of Post Test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01168"/>
            <a:ext cx="8272463" cy="1542057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altLang="en-US" dirty="0"/>
              <a:t>Increase DWI Deterrence and Decrease Alcohol Related Crashes, Deaths and Injuries.</a:t>
            </a:r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Ultimate Goal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5" name="Picture 4" descr="04-104788 0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2525" y="2838880"/>
            <a:ext cx="4298950" cy="3224213"/>
          </a:xfrm>
          <a:prstGeom prst="rect">
            <a:avLst/>
          </a:prstGeom>
          <a:ln>
            <a:noFill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sz="quarter" idx="1"/>
          </p:nvPr>
        </p:nvSpPr>
        <p:spPr>
          <a:xfrm>
            <a:off x="528638" y="1800225"/>
            <a:ext cx="8158162" cy="38227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You will become better able to: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Recognize and interpret evidence of DWI violations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Administer and interpret validated psychophysical SFSTs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Describe DWI evidence clearly and convincingly</a:t>
            </a:r>
          </a:p>
        </p:txBody>
      </p:sp>
      <p:sp>
        <p:nvSpPr>
          <p:cNvPr id="1945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Job Performance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32F94910-6728-41C0-999E-6A140ED4E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2166374"/>
            <a:ext cx="7349068" cy="1778000"/>
          </a:xfrm>
        </p:spPr>
        <p:txBody>
          <a:bodyPr/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4"/>
          <p:cNvSpPr>
            <a:spLocks noGrp="1"/>
          </p:cNvSpPr>
          <p:nvPr>
            <p:ph sz="quarter" idx="1"/>
          </p:nvPr>
        </p:nvSpPr>
        <p:spPr>
          <a:xfrm>
            <a:off x="471488" y="1865313"/>
            <a:ext cx="8229600" cy="3238500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Complete written examination with passing grade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Provide comments and suggestions for improving course</a:t>
            </a:r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Graphic 5" descr="Bullseye">
            <a:extLst>
              <a:ext uri="{FF2B5EF4-FFF2-40B4-BE49-F238E27FC236}">
                <a16:creationId xmlns:a16="http://schemas.microsoft.com/office/drawing/2014/main" id="{21C36847-C400-4E57-96CB-6499253874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06998" y="3392424"/>
            <a:ext cx="3062377" cy="306237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sz="quarter" idx="1"/>
          </p:nvPr>
        </p:nvSpPr>
        <p:spPr>
          <a:xfrm>
            <a:off x="485775" y="1857375"/>
            <a:ext cx="8215313" cy="436600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approximate percentage of fatal crashes involve drivers who have been drinking?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On any typical weekend night, approximately what percentage of cars are driven by persons who are DWI?</a:t>
            </a:r>
          </a:p>
        </p:txBody>
      </p:sp>
      <p:sp>
        <p:nvSpPr>
          <p:cNvPr id="717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Deterrence and DWI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sz="quarter" idx="1"/>
          </p:nvPr>
        </p:nvSpPr>
        <p:spPr>
          <a:xfrm>
            <a:off x="471487" y="1800224"/>
            <a:ext cx="8243888" cy="4194175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About how many times does the average DWI violator drive intoxicated before arrest?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An alcohol-related crash at night is more likely to result in death than is a non alcohol related crash.  How many times more likely?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Deterrence and DWI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485775" y="1857375"/>
            <a:ext cx="8201026" cy="419508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are the three phases of detection?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definition of “DWI detection"?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police officer's principal decision during Detection Phase One?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Two?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Three?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u="sng" dirty="0"/>
            </a:br>
            <a:r>
              <a:rPr lang="en-US" altLang="en-US" dirty="0"/>
              <a:t>Detection Phases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272463" cy="450056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What does "Per Se" mean?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The "illegal per se" law makes it an offense to operate a motor vehicle while _________.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True or False:  The implied consent law states suspected DWI drivers are deemed to have given their consent to submit to chemical testing.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True or False:  A person cannot be convicted of DWI if BAC was below 0.05. 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endParaRPr lang="en-US" dirty="0"/>
          </a:p>
        </p:txBody>
      </p:sp>
      <p:sp>
        <p:nvSpPr>
          <p:cNvPr id="11267" name="Title 2"/>
          <p:cNvSpPr>
            <a:spLocks noGrp="1"/>
          </p:cNvSpPr>
          <p:nvPr>
            <p:ph type="title"/>
          </p:nvPr>
        </p:nvSpPr>
        <p:spPr>
          <a:xfrm>
            <a:off x="304800" y="450850"/>
            <a:ext cx="8534400" cy="762000"/>
          </a:xfrm>
        </p:spPr>
        <p:txBody>
          <a:bodyPr/>
          <a:lstStyle/>
          <a:p>
            <a:r>
              <a:rPr lang="en-US" altLang="en-US" dirty="0"/>
              <a:t>Laws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15313" cy="363061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True or False:  Alcohol is the most abused drug in the United States.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Name three of the more commonly known alcohols.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229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Alcohol Physiology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71488" y="1828800"/>
            <a:ext cx="8202702" cy="391636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does "nystagmus" mean?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WAT is an example of a ______________ attention test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eight distinct clues of WAT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four distinct clues of OLS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three distinct clues of HGN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478992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57199" y="1843088"/>
            <a:ext cx="8258175" cy="3902074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critical angle for determining whether the third clue of HGN is present?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many steps in each direction must the subject take in the WAT test?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long must the subject stand on one foot in the OLS test?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506701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08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5  &amp;quot;&quot;/&gt;&lt;property id=&quot;20307&quot; value=&quot;587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38&quot;/&gt;&lt;/object&gt;&lt;object type=&quot;3&quot; unique_id=&quot;178552&quot;&gt;&lt;property id=&quot;20148&quot; value=&quot;5&quot;/&gt;&lt;property id=&quot;20300&quot; value=&quot;Slide 3 - &amp;quot;Deterrence and DWI 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Deterrence and DWI&amp;quot;&quot;/&gt;&lt;property id=&quot;20307&quot; value=&quot;578&quot;/&gt;&lt;/object&gt;&lt;object type=&quot;3&quot; unique_id=&quot;178554&quot;&gt;&lt;property id=&quot;20148&quot; value=&quot;5&quot;/&gt;&lt;property id=&quot;20300&quot; value=&quot;Slide 5 - &amp;quot; Detection Phases &amp;quot;&quot;/&gt;&lt;property id=&quot;20307&quot; value=&quot;577&quot;/&gt;&lt;/object&gt;&lt;object type=&quot;3&quot; unique_id=&quot;178555&quot;&gt;&lt;property id=&quot;20148&quot; value=&quot;5&quot;/&gt;&lt;property id=&quot;20300&quot; value=&quot;Slide 6 - &amp;quot;Laws&amp;quot;&quot;/&gt;&lt;property id=&quot;20307&quot; value=&quot;576&quot;/&gt;&lt;/object&gt;&lt;object type=&quot;3&quot; unique_id=&quot;178556&quot;&gt;&lt;property id=&quot;20148&quot; value=&quot;5&quot;/&gt;&lt;property id=&quot;20300&quot; value=&quot;Slide 7 - &amp;quot; Alcohol Physiology &amp;quot;&quot;/&gt;&lt;property id=&quot;20307&quot; value=&quot;575&quot;/&gt;&lt;/object&gt;&lt;object type=&quot;3&quot; unique_id=&quot;178557&quot;&gt;&lt;property id=&quot;20148&quot; value=&quot;5&quot;/&gt;&lt;property id=&quot;20300&quot; value=&quot;Slide 8 - &amp;quot; Field Sobriety Testing &amp;quot;&quot;/&gt;&lt;property id=&quot;20307&quot; value=&quot;581&quot;/&gt;&lt;/object&gt;&lt;object type=&quot;3&quot; unique_id=&quot;178558&quot;&gt;&lt;property id=&quot;20148&quot; value=&quot;5&quot;/&gt;&lt;property id=&quot;20300&quot; value=&quot;Slide 9 - &amp;quot; Field Sobriety Testing &amp;quot;&quot;/&gt;&lt;property id=&quot;20307&quot; value=&quot;586&quot;/&gt;&lt;/object&gt;&lt;object type=&quot;3&quot; unique_id=&quot;178559&quot;&gt;&lt;property id=&quot;20148&quot; value=&quot;5&quot;/&gt;&lt;property id=&quot;20300&quot; value=&quot;Slide 10 - &amp;quot; Field Sobriety Testing &amp;quot;&quot;/&gt;&lt;property id=&quot;20307&quot; value=&quot;580&quot;/&gt;&lt;/object&gt;&lt;object type=&quot;3&quot; unique_id=&quot;178560&quot;&gt;&lt;property id=&quot;20148&quot; value=&quot;5&quot;/&gt;&lt;property id=&quot;20300&quot; value=&quot;Slide 11 - &amp;quot;Post Test &amp;quot;&quot;/&gt;&lt;property id=&quot;20307&quot; value=&quot;573&quot;/&gt;&lt;/object&gt;&lt;object type=&quot;3&quot; unique_id=&quot;178561&quot;&gt;&lt;property id=&quot;20148&quot; value=&quot;5&quot;/&gt;&lt;property id=&quot;20300&quot; value=&quot;Slide 12 - &amp;quot;Course Critique&amp;quot;&quot;/&gt;&lt;property id=&quot;20307&quot; value=&quot;582&quot;/&gt;&lt;/object&gt;&lt;object type=&quot;3&quot; unique_id=&quot;178562&quot;&gt;&lt;property id=&quot;20148&quot; value=&quot;5&quot;/&gt;&lt;property id=&quot;20300&quot; value=&quot;Slide 13 - &amp;quot;Review of Post Test&amp;quot;&quot;/&gt;&lt;property id=&quot;20307&quot; value=&quot;584&quot;/&gt;&lt;/object&gt;&lt;object type=&quot;3&quot; unique_id=&quot;178563&quot;&gt;&lt;property id=&quot;20148&quot; value=&quot;5&quot;/&gt;&lt;property id=&quot;20300&quot; value=&quot;Slide 14 - &amp;quot;Ultimate Goal&amp;quot;&quot;/&gt;&lt;property id=&quot;20307&quot; value=&quot;563&quot;/&gt;&lt;/object&gt;&lt;object type=&quot;3&quot; unique_id=&quot;178564&quot;&gt;&lt;property id=&quot;20148&quot; value=&quot;5&quot;/&gt;&lt;property id=&quot;20300&quot; value=&quot;Slide 15 - &amp;quot;Job Performance Objectives&amp;quot;&quot;/&gt;&lt;property id=&quot;20307&quot; value=&quot;564&quot;/&gt;&lt;/object&gt;&lt;object type=&quot;3&quot; unique_id=&quot;178565&quot;&gt;&lt;property id=&quot;20148&quot; value=&quot;5&quot;/&gt;&lt;property id=&quot;20300&quot; value=&quot;Slide 16 - &amp;quot;QUESTIONS?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1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5FS8v0bh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8039FF47-8964-446B-BCAB-639F74522ED4}"/>
</file>

<file path=customXml/itemProps2.xml><?xml version="1.0" encoding="utf-8"?>
<ds:datastoreItem xmlns:ds="http://schemas.openxmlformats.org/officeDocument/2006/customXml" ds:itemID="{CE1ED2F2-385C-45C8-9609-7EB57C402A05}"/>
</file>

<file path=customXml/itemProps3.xml><?xml version="1.0" encoding="utf-8"?>
<ds:datastoreItem xmlns:ds="http://schemas.openxmlformats.org/officeDocument/2006/customXml" ds:itemID="{C131B18B-7D1A-4E6C-9F33-7A09C414C58A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40373</TotalTime>
  <Words>797</Words>
  <Application>Microsoft Office PowerPoint</Application>
  <PresentationFormat>On-screen Show (4:3)</PresentationFormat>
  <Paragraphs>164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15  </vt:lpstr>
      <vt:lpstr>Learning Objectives</vt:lpstr>
      <vt:lpstr>Deterrence and DWI </vt:lpstr>
      <vt:lpstr>Deterrence and DWI</vt:lpstr>
      <vt:lpstr> Detection Phases </vt:lpstr>
      <vt:lpstr>Laws</vt:lpstr>
      <vt:lpstr> Alcohol Physiology </vt:lpstr>
      <vt:lpstr> Field Sobriety Testing </vt:lpstr>
      <vt:lpstr> Field Sobriety Testing </vt:lpstr>
      <vt:lpstr> Field Sobriety Testing </vt:lpstr>
      <vt:lpstr>Post Test </vt:lpstr>
      <vt:lpstr>Course Critique</vt:lpstr>
      <vt:lpstr>Review of Post Test</vt:lpstr>
      <vt:lpstr>Ultimate Goal</vt:lpstr>
      <vt:lpstr>Job Performance Objectives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833</cp:revision>
  <cp:lastPrinted>2017-10-26T16:28:20Z</cp:lastPrinted>
  <dcterms:created xsi:type="dcterms:W3CDTF">2005-12-09T17:41:03Z</dcterms:created>
  <dcterms:modified xsi:type="dcterms:W3CDTF">2022-10-28T17:22:30Z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33CA3309-BC0C-4C05-B7F1-A56131947A33</vt:lpwstr>
  </property>
  <property fmtid="{D5CDD505-2E9C-101B-9397-08002B2CF9AE}" pid="3" name="ArticulatePath">
    <vt:lpwstr>SFST_PPT_15 April 2021</vt:lpwstr>
  </property>
  <property fmtid="{D5CDD505-2E9C-101B-9397-08002B2CF9AE}" pid="4" name="ContentTypeId">
    <vt:lpwstr>0x010100A31DCCF0BBFCB640886DBD6AA5C4DF7C</vt:lpwstr>
  </property>
</Properties>
</file>